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573" r:id="rId3"/>
    <p:sldId id="574" r:id="rId4"/>
    <p:sldId id="575" r:id="rId5"/>
    <p:sldId id="576" r:id="rId6"/>
    <p:sldId id="584" r:id="rId7"/>
    <p:sldId id="577" r:id="rId8"/>
    <p:sldId id="578" r:id="rId9"/>
    <p:sldId id="579" r:id="rId10"/>
    <p:sldId id="580" r:id="rId11"/>
    <p:sldId id="585" r:id="rId12"/>
    <p:sldId id="581" r:id="rId13"/>
    <p:sldId id="582" r:id="rId14"/>
    <p:sldId id="583" r:id="rId15"/>
    <p:sldId id="593" r:id="rId16"/>
    <p:sldId id="586" r:id="rId17"/>
    <p:sldId id="587" r:id="rId18"/>
    <p:sldId id="588" r:id="rId19"/>
    <p:sldId id="589" r:id="rId20"/>
    <p:sldId id="597" r:id="rId21"/>
    <p:sldId id="590" r:id="rId22"/>
    <p:sldId id="591" r:id="rId23"/>
    <p:sldId id="592" r:id="rId24"/>
    <p:sldId id="599" r:id="rId25"/>
    <p:sldId id="598" r:id="rId26"/>
    <p:sldId id="594" r:id="rId27"/>
    <p:sldId id="600" r:id="rId28"/>
    <p:sldId id="596" r:id="rId29"/>
    <p:sldId id="605" r:id="rId30"/>
    <p:sldId id="601" r:id="rId31"/>
    <p:sldId id="602" r:id="rId32"/>
    <p:sldId id="607" r:id="rId33"/>
    <p:sldId id="606" r:id="rId34"/>
    <p:sldId id="603" r:id="rId35"/>
    <p:sldId id="604" r:id="rId36"/>
    <p:sldId id="613" r:id="rId37"/>
    <p:sldId id="610" r:id="rId38"/>
    <p:sldId id="608" r:id="rId39"/>
    <p:sldId id="611" r:id="rId40"/>
    <p:sldId id="444" r:id="rId41"/>
    <p:sldId id="446" r:id="rId42"/>
    <p:sldId id="368" r:id="rId43"/>
    <p:sldId id="369" r:id="rId44"/>
    <p:sldId id="447" r:id="rId4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DFE"/>
    <a:srgbClr val="8DEAF7"/>
    <a:srgbClr val="E5F177"/>
    <a:srgbClr val="95CBE3"/>
    <a:srgbClr val="E626DD"/>
    <a:srgbClr val="F395EF"/>
    <a:srgbClr val="628BFE"/>
    <a:srgbClr val="616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60"/>
  </p:normalViewPr>
  <p:slideViewPr>
    <p:cSldViewPr snapToGrid="0">
      <p:cViewPr varScale="1">
        <p:scale>
          <a:sx n="56" d="100"/>
          <a:sy n="56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200" b="1" i="0" u="none" strike="noStrike" kern="12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INGRESOS </a:t>
            </a:r>
            <a:r>
              <a:rPr lang="en-US" sz="3200" b="1" i="0" u="none" strike="noStrike" kern="12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SEGUNDO </a:t>
            </a:r>
            <a:r>
              <a:rPr lang="en-US" sz="3200" b="1" i="0" u="none" strike="noStrike" kern="12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TRIMESTRE</a:t>
            </a:r>
            <a:r>
              <a:rPr lang="es-ES" sz="3200" b="1" i="0" u="none" strike="noStrike" kern="12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 2020</a:t>
            </a:r>
            <a:endParaRPr lang="en-US" sz="3200" b="1" i="0" u="none" strike="noStrike" kern="1200" dirty="0">
              <a:solidFill>
                <a:schemeClr val="tx1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6237178885021233"/>
          <c:y val="3.3624963546223139E-4"/>
        </c:manualLayout>
      </c:layout>
      <c:overlay val="0"/>
    </c:title>
    <c:autoTitleDeleted val="0"/>
    <c:view3D>
      <c:rotX val="70"/>
      <c:rotY val="0"/>
      <c:depthPercent val="100"/>
      <c:rAngAx val="0"/>
      <c:perspective val="4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815678164011366E-3"/>
          <c:y val="0.25699941673957422"/>
          <c:w val="0.48705405040257155"/>
          <c:h val="0.62815864683581224"/>
        </c:manualLayout>
      </c:layout>
      <c:pie3DChart>
        <c:varyColors val="1"/>
        <c:ser>
          <c:idx val="0"/>
          <c:order val="0"/>
          <c:tx>
            <c:strRef>
              <c:f>Hoja1!$B$2</c:f>
              <c:strCache>
                <c:ptCount val="1"/>
                <c:pt idx="0">
                  <c:v>CONCEPTO</c:v>
                </c:pt>
              </c:strCache>
            </c:strRef>
          </c:tx>
          <c:explosion val="39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E07E-4737-A637-DD2BC3CE012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E07E-4737-A637-DD2BC3CE0129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5-E07E-4737-A637-DD2BC3CE0129}"/>
              </c:ext>
            </c:extLst>
          </c:dPt>
          <c:dPt>
            <c:idx val="3"/>
            <c:bubble3D val="0"/>
            <c:spPr>
              <a:solidFill>
                <a:srgbClr val="8DEAF7"/>
              </a:solidFill>
            </c:spPr>
            <c:extLst>
              <c:ext xmlns:c16="http://schemas.microsoft.com/office/drawing/2014/chart" uri="{C3380CC4-5D6E-409C-BE32-E72D297353CC}">
                <c16:uniqueId val="{00000006-E07E-4737-A637-DD2BC3CE0129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E07E-4737-A637-DD2BC3CE0129}"/>
              </c:ext>
            </c:extLst>
          </c:dPt>
          <c:dPt>
            <c:idx val="6"/>
            <c:bubble3D val="0"/>
            <c:spPr>
              <a:solidFill>
                <a:srgbClr val="0E4DFE"/>
              </a:solidFill>
            </c:spPr>
            <c:extLst>
              <c:ext xmlns:c16="http://schemas.microsoft.com/office/drawing/2014/chart" uri="{C3380CC4-5D6E-409C-BE32-E72D297353CC}">
                <c16:uniqueId val="{00000009-E07E-4737-A637-DD2BC3CE0129}"/>
              </c:ext>
            </c:extLst>
          </c:dPt>
          <c:dPt>
            <c:idx val="8"/>
            <c:bubble3D val="0"/>
            <c:spPr>
              <a:solidFill>
                <a:srgbClr val="99CC00"/>
              </a:solidFill>
            </c:spPr>
            <c:extLst>
              <c:ext xmlns:c16="http://schemas.microsoft.com/office/drawing/2014/chart" uri="{C3380CC4-5D6E-409C-BE32-E72D297353CC}">
                <c16:uniqueId val="{00000004-E07E-4737-A637-DD2BC3CE0129}"/>
              </c:ext>
            </c:extLst>
          </c:dPt>
          <c:dPt>
            <c:idx val="9"/>
            <c:bubble3D val="0"/>
            <c:spPr>
              <a:solidFill>
                <a:srgbClr val="E626DD"/>
              </a:solidFill>
            </c:spPr>
            <c:extLst>
              <c:ext xmlns:c16="http://schemas.microsoft.com/office/drawing/2014/chart" uri="{C3380CC4-5D6E-409C-BE32-E72D297353CC}">
                <c16:uniqueId val="{00000005-03E1-45F2-8DB8-D45EC6C96378}"/>
              </c:ext>
            </c:extLst>
          </c:dPt>
          <c:dPt>
            <c:idx val="10"/>
            <c:bubble3D val="0"/>
            <c:spPr>
              <a:solidFill>
                <a:srgbClr val="E5F177"/>
              </a:solidFill>
            </c:spPr>
            <c:extLst>
              <c:ext xmlns:c16="http://schemas.microsoft.com/office/drawing/2014/chart" uri="{C3380CC4-5D6E-409C-BE32-E72D297353CC}">
                <c16:uniqueId val="{00000007-03E1-45F2-8DB8-D45EC6C96378}"/>
              </c:ext>
            </c:extLst>
          </c:dPt>
          <c:dLbls>
            <c:dLbl>
              <c:idx val="0"/>
              <c:layout>
                <c:manualLayout>
                  <c:x val="-8.3355858077626244E-2"/>
                  <c:y val="-0.13367351997666971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79%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758650570261983E-2"/>
                      <c:h val="5.55093321668124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07E-4737-A637-DD2BC3CE0129}"/>
                </c:ext>
              </c:extLst>
            </c:dLbl>
            <c:dLbl>
              <c:idx val="1"/>
              <c:layout>
                <c:manualLayout>
                  <c:x val="9.8568978791328705E-3"/>
                  <c:y val="4.0579469233012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07E-4737-A637-DD2BC3CE0129}"/>
                </c:ext>
              </c:extLst>
            </c:dLbl>
            <c:dLbl>
              <c:idx val="2"/>
              <c:layout>
                <c:manualLayout>
                  <c:x val="5.2183879714289415E-2"/>
                  <c:y val="-0.1060454943132108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07E-4737-A637-DD2BC3CE012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7E-4737-A637-DD2BC3CE0129}"/>
                </c:ext>
              </c:extLst>
            </c:dLbl>
            <c:dLbl>
              <c:idx val="4"/>
              <c:layout>
                <c:manualLayout>
                  <c:x val="0.17022732067883165"/>
                  <c:y val="-9.078448527267424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sz="1200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062414431047639E-2"/>
                      <c:h val="4.81019247594050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07E-4737-A637-DD2BC3CE0129}"/>
                </c:ext>
              </c:extLst>
            </c:dLbl>
            <c:dLbl>
              <c:idx val="5"/>
              <c:layout>
                <c:manualLayout>
                  <c:x val="1.2923010554837874E-2"/>
                  <c:y val="1.01497521143190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254602178127499E-2"/>
                      <c:h val="4.62500729075532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E07E-4737-A637-DD2BC3CE0129}"/>
                </c:ext>
              </c:extLst>
            </c:dLbl>
            <c:dLbl>
              <c:idx val="6"/>
              <c:layout>
                <c:manualLayout>
                  <c:x val="3.9178358382680578E-2"/>
                  <c:y val="1.164814814814814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800"/>
                    </a:pPr>
                    <a:r>
                      <a:rPr lang="en-US" sz="1800" dirty="0" smtClean="0"/>
                      <a:t>3%</a:t>
                    </a:r>
                    <a:endParaRPr lang="en-US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40473847354539E-2"/>
                      <c:h val="4.81019247594050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07E-4737-A637-DD2BC3CE0129}"/>
                </c:ext>
              </c:extLst>
            </c:dLbl>
            <c:dLbl>
              <c:idx val="7"/>
              <c:layout>
                <c:manualLayout>
                  <c:x val="2.0704448403682492E-3"/>
                  <c:y val="3.2175561388159473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07E-4737-A637-DD2BC3CE012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7E-4737-A637-DD2BC3CE0129}"/>
                </c:ext>
              </c:extLst>
            </c:dLbl>
            <c:dLbl>
              <c:idx val="9"/>
              <c:layout>
                <c:manualLayout>
                  <c:x val="-0.18132379906480228"/>
                  <c:y val="0.1941748323126275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3E1-45F2-8DB8-D45EC6C96378}"/>
                </c:ext>
              </c:extLst>
            </c:dLbl>
            <c:dLbl>
              <c:idx val="10"/>
              <c:layout>
                <c:manualLayout>
                  <c:x val="1.6885751967546225E-2"/>
                  <c:y val="8.49155730533682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3E1-45F2-8DB8-D45EC6C963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Hoja1!$A$3:$A$13</c:f>
              <c:strCache>
                <c:ptCount val="11"/>
                <c:pt idx="0">
                  <c:v>CUOTAS DE CONDOMINOS</c:v>
                </c:pt>
                <c:pt idx="1">
                  <c:v>CUOTAS EXTRAORDINARIAS</c:v>
                </c:pt>
                <c:pt idx="2">
                  <c:v>CUOTAS EXTRAORDINARIAS 2012</c:v>
                </c:pt>
                <c:pt idx="3">
                  <c:v>CUOTAS EXTRAORDINARIAS SISMO 19-09-17</c:v>
                </c:pt>
                <c:pt idx="4">
                  <c:v>SERVICIO AREAS PRIVADAS </c:v>
                </c:pt>
                <c:pt idx="5">
                  <c:v>CUOTAS ADICIONALES</c:v>
                </c:pt>
                <c:pt idx="6">
                  <c:v>CUOTAS ADICIONALES DIVERSAS</c:v>
                </c:pt>
                <c:pt idx="7">
                  <c:v>SEGURO DE AREAS COMUNES</c:v>
                </c:pt>
                <c:pt idx="8">
                  <c:v>MANTENIMIENTO ADICIONAL</c:v>
                </c:pt>
                <c:pt idx="9">
                  <c:v>PRODUCTOS FINACIEROS</c:v>
                </c:pt>
                <c:pt idx="10">
                  <c:v>DESCUENTO POR PRONTO PAGO</c:v>
                </c:pt>
              </c:strCache>
            </c:strRef>
          </c:cat>
          <c:val>
            <c:numRef>
              <c:f>Hoja1!$B$3:$B$13</c:f>
              <c:numCache>
                <c:formatCode>General</c:formatCode>
                <c:ptCount val="11"/>
                <c:pt idx="0">
                  <c:v>79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12</c:v>
                </c:pt>
                <c:pt idx="5">
                  <c:v>4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07E-4737-A637-DD2BC3CE012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42290017704928728"/>
          <c:y val="0.20697579469233013"/>
          <c:w val="0.37328250460154577"/>
          <c:h val="0.79302420530766993"/>
        </c:manualLayout>
      </c:layout>
      <c:overlay val="0"/>
      <c:txPr>
        <a:bodyPr/>
        <a:lstStyle/>
        <a:p>
          <a:pPr algn="just">
            <a:defRPr sz="1400"/>
          </a:pPr>
          <a:endParaRPr lang="es-MX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chemeClr val="tx1"/>
                </a:solidFill>
              </a:rPr>
              <a:t>Descuento</a:t>
            </a:r>
            <a:r>
              <a:rPr lang="en-US" dirty="0">
                <a:solidFill>
                  <a:schemeClr val="tx1"/>
                </a:solidFill>
              </a:rPr>
              <a:t> de los </a:t>
            </a:r>
            <a:r>
              <a:rPr lang="en-US" dirty="0" err="1">
                <a:solidFill>
                  <a:schemeClr val="tx1"/>
                </a:solidFill>
              </a:rPr>
              <a:t>Ingresos</a:t>
            </a:r>
            <a:endParaRPr lang="en-US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Descuento de Ingresos</c:v>
                </c:pt>
              </c:strCache>
            </c:strRef>
          </c:tx>
          <c:explosion val="2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02B-4799-8E69-997FDB73AC2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E43-4C09-9E39-8C678B072A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Ingresos</c:v>
                </c:pt>
                <c:pt idx="1">
                  <c:v>Descuento por pronto pago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77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2B-4799-8E69-997FDB73A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lang="es-ES"/>
            </a:pPr>
            <a:r>
              <a:rPr lang="es-ES" sz="3200" dirty="0">
                <a:latin typeface="Arial Black" panose="020B0A04020102020204" pitchFamily="34" charset="0"/>
              </a:rPr>
              <a:t>GASTOS </a:t>
            </a:r>
            <a:r>
              <a:rPr lang="es-ES" sz="3200" dirty="0" smtClean="0">
                <a:latin typeface="Arial Black" panose="020B0A04020102020204" pitchFamily="34" charset="0"/>
              </a:rPr>
              <a:t>SEGUNDO </a:t>
            </a:r>
            <a:r>
              <a:rPr lang="es-ES" sz="3200" dirty="0">
                <a:latin typeface="Arial Black" panose="020B0A04020102020204" pitchFamily="34" charset="0"/>
              </a:rPr>
              <a:t>TRIMESTRE 2020</a:t>
            </a:r>
          </a:p>
        </c:rich>
      </c:tx>
      <c:layout>
        <c:manualLayout>
          <c:xMode val="edge"/>
          <c:yMode val="edge"/>
          <c:x val="6.0223990667205456E-2"/>
          <c:y val="2.7153389189213664E-3"/>
        </c:manualLayout>
      </c:layout>
      <c:overlay val="0"/>
    </c:title>
    <c:autoTitleDeleted val="0"/>
    <c:view3D>
      <c:rotX val="6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2632374579211478"/>
          <c:w val="0.69131754059834594"/>
          <c:h val="0.7785758926396971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GASTOS</c:v>
                </c:pt>
              </c:strCache>
            </c:strRef>
          </c:tx>
          <c:explosion val="32"/>
          <c:dPt>
            <c:idx val="0"/>
            <c:bubble3D val="0"/>
            <c:explosion val="3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A22-4A4B-9F63-95395CE85B9E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A22-4A4B-9F63-95395CE85B9E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0A22-4A4B-9F63-95395CE85B9E}"/>
              </c:ext>
            </c:extLst>
          </c:dPt>
          <c:dPt>
            <c:idx val="4"/>
            <c:bubble3D val="0"/>
            <c:spPr>
              <a:solidFill>
                <a:schemeClr val="accent6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0A22-4A4B-9F63-95395CE85B9E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0A22-4A4B-9F63-95395CE85B9E}"/>
              </c:ext>
            </c:extLst>
          </c:dPt>
          <c:dPt>
            <c:idx val="7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B-0A22-4A4B-9F63-95395CE85B9E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12-0A22-4A4B-9F63-95395CE85B9E}"/>
              </c:ext>
            </c:extLst>
          </c:dPt>
          <c:dLbls>
            <c:dLbl>
              <c:idx val="0"/>
              <c:layout>
                <c:manualLayout>
                  <c:x val="-4.6804733596631148E-2"/>
                  <c:y val="6.73765957080163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11.7%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A22-4A4B-9F63-95395CE85B9E}"/>
                </c:ext>
              </c:extLst>
            </c:dLbl>
            <c:dLbl>
              <c:idx val="1"/>
              <c:layout>
                <c:manualLayout>
                  <c:x val="-0.12236817650929764"/>
                  <c:y val="-4.76188819961402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30.5%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A22-4A4B-9F63-95395CE85B9E}"/>
                </c:ext>
              </c:extLst>
            </c:dLbl>
            <c:dLbl>
              <c:idx val="2"/>
              <c:layout>
                <c:manualLayout>
                  <c:x val="3.7003762505814788E-2"/>
                  <c:y val="-0.1655719933530709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0A22-4A4B-9F63-95395CE85B9E}"/>
                </c:ext>
              </c:extLst>
            </c:dLbl>
            <c:dLbl>
              <c:idx val="3"/>
              <c:layout>
                <c:manualLayout>
                  <c:x val="0.10416595078185706"/>
                  <c:y val="-4.698934932533922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13.7%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A22-4A4B-9F63-95395CE85B9E}"/>
                </c:ext>
              </c:extLst>
            </c:dLbl>
            <c:dLbl>
              <c:idx val="4"/>
              <c:layout>
                <c:manualLayout>
                  <c:x val="5.5519407221513205E-3"/>
                  <c:y val="-2.417740616414018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7.5%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A22-4A4B-9F63-95395CE85B9E}"/>
                </c:ext>
              </c:extLst>
            </c:dLbl>
            <c:dLbl>
              <c:idx val="5"/>
              <c:layout>
                <c:manualLayout>
                  <c:x val="4.2058925356214831E-3"/>
                  <c:y val="7.428548753289732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A22-4A4B-9F63-95395CE85B9E}"/>
                </c:ext>
              </c:extLst>
            </c:dLbl>
            <c:dLbl>
              <c:idx val="6"/>
              <c:layout>
                <c:manualLayout>
                  <c:x val="4.9698247624832763E-2"/>
                  <c:y val="-6.935767905754139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567108612380606E-2"/>
                      <c:h val="4.81371160732085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0A22-4A4B-9F63-95395CE85B9E}"/>
                </c:ext>
              </c:extLst>
            </c:dLbl>
            <c:dLbl>
              <c:idx val="7"/>
              <c:layout>
                <c:manualLayout>
                  <c:x val="-3.3771288566793126E-3"/>
                  <c:y val="4.4506315641863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605872804912419E-2"/>
                      <c:h val="6.21917254238397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A22-4A4B-9F63-95395CE85B9E}"/>
                </c:ext>
              </c:extLst>
            </c:dLbl>
            <c:dLbl>
              <c:idx val="8"/>
              <c:layout>
                <c:manualLayout>
                  <c:x val="2.0988818895368449E-2"/>
                  <c:y val="1.61648559829396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3.6%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0A22-4A4B-9F63-95395CE85B9E}"/>
                </c:ext>
              </c:extLst>
            </c:dLbl>
            <c:dLbl>
              <c:idx val="9"/>
              <c:layout>
                <c:manualLayout>
                  <c:x val="4.0006321955660548E-2"/>
                  <c:y val="7.784166731617195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556-4077-AF40-8793E78F35AA}"/>
                </c:ext>
              </c:extLst>
            </c:dLbl>
            <c:dLbl>
              <c:idx val="11"/>
              <c:layout>
                <c:manualLayout>
                  <c:x val="1.3165722068206919E-2"/>
                  <c:y val="1.00783722327715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312-49BF-89B6-F2B66DC311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Hoja1!$A$2:$A$13</c:f>
              <c:strCache>
                <c:ptCount val="12"/>
                <c:pt idx="0">
                  <c:v>ADMINISTRACION</c:v>
                </c:pt>
                <c:pt idx="1">
                  <c:v>JARDINERIA</c:v>
                </c:pt>
                <c:pt idx="2">
                  <c:v>VIGILANCIA</c:v>
                </c:pt>
                <c:pt idx="3">
                  <c:v>MANTENIMIENTO ALBERCAS</c:v>
                </c:pt>
                <c:pt idx="4">
                  <c:v>GASTOS GENERALES</c:v>
                </c:pt>
                <c:pt idx="5">
                  <c:v>GASTOS AREA COMUN</c:v>
                </c:pt>
                <c:pt idx="6">
                  <c:v>SEGURO AREAS COMUNES</c:v>
                </c:pt>
                <c:pt idx="7">
                  <c:v>SEGURO DE CASAS</c:v>
                </c:pt>
                <c:pt idx="8">
                  <c:v>OTROS GASTOS EXTRAORDINARIOS</c:v>
                </c:pt>
                <c:pt idx="9">
                  <c:v>CANCELACION DE CFDI INGRESOS POR DEMANDAS EJE</c:v>
                </c:pt>
                <c:pt idx="10">
                  <c:v>GASTOS SISMO 19-09-2017</c:v>
                </c:pt>
                <c:pt idx="11">
                  <c:v>GASTOS COVID-19</c:v>
                </c:pt>
              </c:strCache>
            </c:strRef>
          </c:cat>
          <c:val>
            <c:numRef>
              <c:f>Hoja1!$B$2:$B$13</c:f>
              <c:numCache>
                <c:formatCode>General</c:formatCode>
                <c:ptCount val="12"/>
                <c:pt idx="0">
                  <c:v>11.7</c:v>
                </c:pt>
                <c:pt idx="1">
                  <c:v>30.5</c:v>
                </c:pt>
                <c:pt idx="2">
                  <c:v>23</c:v>
                </c:pt>
                <c:pt idx="3">
                  <c:v>13.7</c:v>
                </c:pt>
                <c:pt idx="4">
                  <c:v>7.5</c:v>
                </c:pt>
                <c:pt idx="5">
                  <c:v>4</c:v>
                </c:pt>
                <c:pt idx="6">
                  <c:v>2</c:v>
                </c:pt>
                <c:pt idx="7">
                  <c:v>2</c:v>
                </c:pt>
                <c:pt idx="8">
                  <c:v>3.6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A22-4A4B-9F63-95395CE85B9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63894326534367463"/>
          <c:y val="0.12654175823637259"/>
          <c:w val="0.35180825984441272"/>
          <c:h val="0.87290775638951157"/>
        </c:manualLayout>
      </c:layout>
      <c:overlay val="0"/>
      <c:txPr>
        <a:bodyPr/>
        <a:lstStyle/>
        <a:p>
          <a:pPr>
            <a:defRPr sz="1600" baseline="0"/>
          </a:pPr>
          <a:endParaRPr lang="es-MX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3200" dirty="0">
                <a:solidFill>
                  <a:schemeClr val="tx1"/>
                </a:solidFill>
              </a:rPr>
              <a:t>TOTAL DEL ACTIVO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30"/>
      <c:rotY val="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862840273026514E-2"/>
          <c:y val="0.18220260999774732"/>
          <c:w val="0.63445661800378506"/>
          <c:h val="0.811488733830647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 C T I V O</c:v>
                </c:pt>
              </c:strCache>
            </c:strRef>
          </c:tx>
          <c:explosion val="4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EA2-4DDD-A83A-742FCA7CDA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EA2-4DDD-A83A-742FCA7CDAE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EA2-4DDD-A83A-742FCA7CDAEA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smtClean="0"/>
                      <a:t>10.57, </a:t>
                    </a:r>
                    <a:fld id="{77AAD06F-3C0B-4121-A128-D0D826E4FA5A}" type="PERCENTAG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[PORCENTAJE]</a:t>
                    </a:fld>
                    <a:endParaRPr lang="en-US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EA2-4DDD-A83A-742FCA7CDAEA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ACTIVO CIRCULANTE</c:v>
                </c:pt>
                <c:pt idx="1">
                  <c:v>ACTIVO NO CIRCULANTE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89.43</c:v>
                </c:pt>
                <c:pt idx="1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A2-4DDD-A83A-742FCA7CDAEA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367342915948059"/>
          <c:y val="0.77148005777602346"/>
          <c:w val="0.27650257268805356"/>
          <c:h val="0.122678466316195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tx1"/>
                </a:solidFill>
              </a:rPr>
              <a:t>TOTAL DEL PASIVO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50"/>
      <c:rotY val="20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TOTAL DEL PASIVO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459-4290-8661-DCEAD98AC0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0" prst="coolSlant"/>
                <a:bevelB w="6350" prst="coolSlan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B10-4F84-A9B5-FAD0B7EA3388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92.15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B10-4F84-A9B5-FAD0B7EA33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SUMA DEL PASIVO</c:v>
                </c:pt>
                <c:pt idx="1">
                  <c:v>SUMA DEL CAPITAL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7.85</c:v>
                </c:pt>
                <c:pt idx="1">
                  <c:v>92.6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10-4F84-A9B5-FAD0B7EA3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0.46449</cdr:x>
      <cdr:y>0.12302</cdr:y>
    </cdr:from>
    <cdr:to>
      <cdr:x>0.705</cdr:x>
      <cdr:y>0.19152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5325459" y="843652"/>
          <a:ext cx="2757488" cy="469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" sz="2400" b="1" dirty="0">
              <a:solidFill>
                <a:schemeClr val="tx1"/>
              </a:solidFill>
            </a:rPr>
            <a:t>Rubro del Ingreso</a:t>
          </a:r>
        </a:p>
      </cdr:txBody>
    </cdr:sp>
  </cdr:relSizeAnchor>
  <cdr:relSizeAnchor xmlns:cdr="http://schemas.openxmlformats.org/drawingml/2006/chartDrawing">
    <cdr:from>
      <cdr:x>0.30824</cdr:x>
      <cdr:y>0.2165</cdr:y>
    </cdr:from>
    <cdr:to>
      <cdr:x>0.36336</cdr:x>
      <cdr:y>0.2795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3534008" y="1484757"/>
          <a:ext cx="631960" cy="432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MX" sz="1100"/>
        </a:p>
      </cdr:txBody>
    </cdr:sp>
  </cdr:relSizeAnchor>
  <cdr:relSizeAnchor xmlns:cdr="http://schemas.openxmlformats.org/drawingml/2006/chartDrawing">
    <cdr:from>
      <cdr:x>0.27042</cdr:x>
      <cdr:y>0.32571</cdr:y>
    </cdr:from>
    <cdr:to>
      <cdr:x>0.3155</cdr:x>
      <cdr:y>0.36629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3AC4CEAD-3D54-4EA9-A2C7-1CDA50112257}"/>
            </a:ext>
          </a:extLst>
        </cdr:cNvPr>
        <cdr:cNvSpPr txBox="1"/>
      </cdr:nvSpPr>
      <cdr:spPr>
        <a:xfrm xmlns:a="http://schemas.openxmlformats.org/drawingml/2006/main">
          <a:off x="3100377" y="2233746"/>
          <a:ext cx="516849" cy="2782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800" dirty="0"/>
            <a:t>0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6EA0-D1F3-45E2-BECC-805DA031861C}" type="datetimeFigureOut">
              <a:rPr lang="es-MX" smtClean="0"/>
              <a:t>11/11/2020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0E31-86D8-475C-BC75-1CF32306A4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2330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6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59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71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44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9127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6434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89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383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02667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491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6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" y="0"/>
            <a:ext cx="12170980" cy="6858000"/>
          </a:xfrm>
          <a:prstGeom prst="rect">
            <a:avLst/>
          </a:prstGeom>
        </p:spPr>
      </p:pic>
      <p:sp>
        <p:nvSpPr>
          <p:cNvPr id="7" name="CuadroTexto 7">
            <a:extLst>
              <a:ext uri="{FF2B5EF4-FFF2-40B4-BE49-F238E27FC236}">
                <a16:creationId xmlns:a16="http://schemas.microsoft.com/office/drawing/2014/main" id="{89F98628-23B7-4854-8925-F02B6D5DBA2C}"/>
              </a:ext>
            </a:extLst>
          </p:cNvPr>
          <p:cNvSpPr txBox="1"/>
          <p:nvPr/>
        </p:nvSpPr>
        <p:spPr>
          <a:xfrm>
            <a:off x="1769889" y="402183"/>
            <a:ext cx="867324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4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INICIO DE ACTIVIDADES</a:t>
            </a:r>
          </a:p>
          <a:p>
            <a:endParaRPr lang="es-MX" sz="5400" dirty="0">
              <a:latin typeface="Arial Black" panose="020B0A04020102020204" pitchFamily="34" charset="0"/>
            </a:endParaRPr>
          </a:p>
        </p:txBody>
      </p:sp>
      <p:sp>
        <p:nvSpPr>
          <p:cNvPr id="8" name="CuadroTexto 5">
            <a:extLst>
              <a:ext uri="{FF2B5EF4-FFF2-40B4-BE49-F238E27FC236}">
                <a16:creationId xmlns:a16="http://schemas.microsoft.com/office/drawing/2014/main" id="{08E56182-82F8-406A-A6D9-16AE04C6BB3C}"/>
              </a:ext>
            </a:extLst>
          </p:cNvPr>
          <p:cNvSpPr txBox="1"/>
          <p:nvPr/>
        </p:nvSpPr>
        <p:spPr>
          <a:xfrm>
            <a:off x="-105237" y="5411450"/>
            <a:ext cx="609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4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Segundo </a:t>
            </a:r>
            <a:r>
              <a:rPr lang="es-MX" sz="4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Trimestre 2020</a:t>
            </a:r>
          </a:p>
        </p:txBody>
      </p:sp>
    </p:spTree>
    <p:extLst>
      <p:ext uri="{BB962C8B-B14F-4D97-AF65-F5344CB8AC3E}">
        <p14:creationId xmlns:p14="http://schemas.microsoft.com/office/powerpoint/2010/main" val="96015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734" y="-67735"/>
            <a:ext cx="4064000" cy="41994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3998" y="304801"/>
            <a:ext cx="4064002" cy="34544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43334" y="-84667"/>
            <a:ext cx="4064000" cy="42333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30866" y="2633133"/>
            <a:ext cx="2794000" cy="565573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11532" y="2277534"/>
            <a:ext cx="2794001" cy="63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49358" y="2057587"/>
            <a:ext cx="67161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DESASOLVE DE RED DE AGUAS </a:t>
            </a:r>
          </a:p>
          <a:p>
            <a:pPr algn="ctr"/>
            <a:r>
              <a:rPr lang="es-MX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DE  ALBERCAS</a:t>
            </a:r>
          </a:p>
        </p:txBody>
      </p:sp>
    </p:spTree>
    <p:extLst>
      <p:ext uri="{BB962C8B-B14F-4D97-AF65-F5344CB8AC3E}">
        <p14:creationId xmlns:p14="http://schemas.microsoft.com/office/powerpoint/2010/main" val="141904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0"/>
            <a:ext cx="57404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231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57333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982" y="0"/>
            <a:ext cx="6314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700" y="4233"/>
            <a:ext cx="4064000" cy="405553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0267" y="59265"/>
            <a:ext cx="4064000" cy="39116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46534" y="118532"/>
            <a:ext cx="4064000" cy="38269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4400" y="3251200"/>
            <a:ext cx="2794000" cy="44196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49800" y="3937000"/>
            <a:ext cx="2794000" cy="304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31767" y="3221567"/>
            <a:ext cx="2675467" cy="43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81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14672" y="1616716"/>
            <a:ext cx="67161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TRABAJOS DE MANTENIMIENTO</a:t>
            </a:r>
          </a:p>
          <a:p>
            <a:pPr algn="ctr"/>
            <a:r>
              <a:rPr lang="es-MX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PLANTA TRATADORA</a:t>
            </a:r>
          </a:p>
        </p:txBody>
      </p:sp>
    </p:spTree>
    <p:extLst>
      <p:ext uri="{BB962C8B-B14F-4D97-AF65-F5344CB8AC3E}">
        <p14:creationId xmlns:p14="http://schemas.microsoft.com/office/powerpoint/2010/main" val="1414444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37513" cy="68579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873" y="0"/>
            <a:ext cx="5804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60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2219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555" y="0"/>
            <a:ext cx="3857625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516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30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451895" cy="355839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423" y="1"/>
            <a:ext cx="6567578" cy="355839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58396"/>
            <a:ext cx="5848710" cy="33125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90" y="3558394"/>
            <a:ext cx="6153509" cy="331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10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20906" cy="379562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06" y="0"/>
            <a:ext cx="6671094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5622"/>
            <a:ext cx="5520906" cy="306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08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7186" y="1975945"/>
            <a:ext cx="67161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RECONSTRUCCION DE LA BARDA CALLE FRESNOS</a:t>
            </a:r>
            <a:endParaRPr lang="es-MX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67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47329" y="1926959"/>
            <a:ext cx="67161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CAMBIO Y REPARACION DE LUMINARIAS </a:t>
            </a:r>
          </a:p>
        </p:txBody>
      </p:sp>
    </p:spTree>
    <p:extLst>
      <p:ext uri="{BB962C8B-B14F-4D97-AF65-F5344CB8AC3E}">
        <p14:creationId xmlns:p14="http://schemas.microsoft.com/office/powerpoint/2010/main" val="1658870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" y="0"/>
            <a:ext cx="4301217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756" y="0"/>
            <a:ext cx="3739244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780" y="0"/>
            <a:ext cx="3852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64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845629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929" y="0"/>
            <a:ext cx="6232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53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025243" cy="68580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7" y="0"/>
            <a:ext cx="5987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63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61529" y="1943288"/>
            <a:ext cx="7964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REPARACION DEL RIEGO POR ASPERSION MZA 10 </a:t>
            </a:r>
          </a:p>
        </p:txBody>
      </p:sp>
    </p:spTree>
    <p:extLst>
      <p:ext uri="{BB962C8B-B14F-4D97-AF65-F5344CB8AC3E}">
        <p14:creationId xmlns:p14="http://schemas.microsoft.com/office/powerpoint/2010/main" val="799227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392386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82" y="-32658"/>
            <a:ext cx="3336966" cy="689065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43" y="-32657"/>
            <a:ext cx="4223657" cy="689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21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5992586" cy="69723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0"/>
            <a:ext cx="6019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30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057572" y="1926959"/>
            <a:ext cx="67161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MANTENIMIENTO CUARTOS DE MAQUINAS</a:t>
            </a:r>
          </a:p>
        </p:txBody>
      </p:sp>
    </p:spTree>
    <p:extLst>
      <p:ext uri="{BB962C8B-B14F-4D97-AF65-F5344CB8AC3E}">
        <p14:creationId xmlns:p14="http://schemas.microsoft.com/office/powerpoint/2010/main" val="4019653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747657" cy="362494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57" y="-1"/>
            <a:ext cx="6330043" cy="362494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4944"/>
            <a:ext cx="5747654" cy="32330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57" y="3624944"/>
            <a:ext cx="6330043" cy="32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32828" y="2204546"/>
            <a:ext cx="10135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TRABAJOS TOPOGRAFICOS (CASAS ASEGURADAS)</a:t>
            </a:r>
          </a:p>
        </p:txBody>
      </p:sp>
    </p:spTree>
    <p:extLst>
      <p:ext uri="{BB962C8B-B14F-4D97-AF65-F5344CB8AC3E}">
        <p14:creationId xmlns:p14="http://schemas.microsoft.com/office/powerpoint/2010/main" val="66234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05134" y="1826986"/>
            <a:ext cx="6654800" cy="304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34798" y="834798"/>
            <a:ext cx="6678386" cy="500879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82999" y="1459128"/>
            <a:ext cx="6654801" cy="378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0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139543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29" y="0"/>
            <a:ext cx="588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67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82444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006" y="0"/>
            <a:ext cx="5548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54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32828" y="2204546"/>
            <a:ext cx="101359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SANITIZACION AL PERSONAL DEL </a:t>
            </a:r>
            <a:r>
              <a:rPr lang="es-MX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CONDOMINIO</a:t>
            </a:r>
          </a:p>
          <a:p>
            <a:pPr algn="ctr"/>
            <a:r>
              <a:rPr lang="es-MX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Covid-19</a:t>
            </a:r>
            <a:endParaRPr lang="es-MX" sz="48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56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31129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9" y="0"/>
            <a:ext cx="3820885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86" y="0"/>
            <a:ext cx="402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227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8471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378" y="0"/>
            <a:ext cx="4297136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420" y="0"/>
            <a:ext cx="3540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560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579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529" y="0"/>
            <a:ext cx="6003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990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32828" y="2204546"/>
            <a:ext cx="10135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NOM-35</a:t>
            </a:r>
          </a:p>
          <a:p>
            <a:pPr algn="ctr"/>
            <a:r>
              <a:rPr lang="es-MX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CUMPLEAÑOS PERSONAL</a:t>
            </a:r>
          </a:p>
        </p:txBody>
      </p:sp>
    </p:spTree>
    <p:extLst>
      <p:ext uri="{BB962C8B-B14F-4D97-AF65-F5344CB8AC3E}">
        <p14:creationId xmlns:p14="http://schemas.microsoft.com/office/powerpoint/2010/main" val="38707247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905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78286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242" y="0"/>
            <a:ext cx="616675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750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51714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014" y="0"/>
            <a:ext cx="6525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86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0"/>
            <a:ext cx="4064000" cy="304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4000" cy="304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0"/>
            <a:ext cx="4064000" cy="304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5080000" cy="381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9" y="3048000"/>
            <a:ext cx="7112001" cy="379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7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5DECA50-D650-4750-B0FB-6436E0BF6063}"/>
              </a:ext>
            </a:extLst>
          </p:cNvPr>
          <p:cNvSpPr txBox="1"/>
          <p:nvPr/>
        </p:nvSpPr>
        <p:spPr>
          <a:xfrm>
            <a:off x="2374472" y="61466"/>
            <a:ext cx="74430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latin typeface="Arial Black" panose="020B0A04020102020204" pitchFamily="34" charset="0"/>
              </a:rPr>
              <a:t>INGRESOS   </a:t>
            </a:r>
          </a:p>
          <a:p>
            <a:pPr algn="ctr"/>
            <a:r>
              <a:rPr lang="es-ES" sz="3600" b="1" dirty="0" smtClean="0">
                <a:latin typeface="Arial Black" panose="020B0A04020102020204" pitchFamily="34" charset="0"/>
              </a:rPr>
              <a:t>SEGUNDO </a:t>
            </a:r>
            <a:r>
              <a:rPr lang="es-ES" sz="3600" b="1" dirty="0">
                <a:latin typeface="Arial Black" panose="020B0A04020102020204" pitchFamily="34" charset="0"/>
              </a:rPr>
              <a:t>TRIMESTRE 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B4C1B2F-64C0-4E12-A83C-C54C83995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268056"/>
              </p:ext>
            </p:extLst>
          </p:nvPr>
        </p:nvGraphicFramePr>
        <p:xfrm>
          <a:off x="771896" y="1413206"/>
          <a:ext cx="10633293" cy="4843399"/>
        </p:xfrm>
        <a:graphic>
          <a:graphicData uri="http://schemas.openxmlformats.org/drawingml/2006/table">
            <a:tbl>
              <a:tblPr firstRow="1" firstCol="1" bandRow="1"/>
              <a:tblGrid>
                <a:gridCol w="8816241">
                  <a:extLst>
                    <a:ext uri="{9D8B030D-6E8A-4147-A177-3AD203B41FA5}">
                      <a16:colId xmlns:a16="http://schemas.microsoft.com/office/drawing/2014/main" val="707960510"/>
                    </a:ext>
                  </a:extLst>
                </a:gridCol>
                <a:gridCol w="1817052">
                  <a:extLst>
                    <a:ext uri="{9D8B030D-6E8A-4147-A177-3AD203B41FA5}">
                      <a16:colId xmlns:a16="http://schemas.microsoft.com/office/drawing/2014/main" val="816238015"/>
                    </a:ext>
                  </a:extLst>
                </a:gridCol>
              </a:tblGrid>
              <a:tr h="4386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CUOTAS DE CONDÓMINOS</a:t>
                      </a:r>
                      <a:endParaRPr lang="es-MX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es-MX" sz="27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5591014"/>
                  </a:ext>
                </a:extLst>
              </a:tr>
              <a:tr h="4386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CUOTAS EXTRAORDINARIAS</a:t>
                      </a:r>
                      <a:endParaRPr lang="es-MX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27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800158"/>
                  </a:ext>
                </a:extLst>
              </a:tr>
              <a:tr h="4386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rgbClr val="0E4DF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CUOTAS EXTRAORDINARIAS 2012</a:t>
                      </a:r>
                      <a:endParaRPr lang="es-MX" sz="2700" b="1" kern="1200" dirty="0">
                        <a:solidFill>
                          <a:srgbClr val="0E4DF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602404"/>
                  </a:ext>
                </a:extLst>
              </a:tr>
              <a:tr h="4386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dirty="0">
                          <a:solidFill>
                            <a:srgbClr val="0E4DF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CUOTAS EXTRAORDINARIAS SISMO 19-09-17</a:t>
                      </a:r>
                      <a:endParaRPr lang="es-MX" sz="2700" b="1" dirty="0">
                        <a:solidFill>
                          <a:srgbClr val="0E4DF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2048878"/>
                  </a:ext>
                </a:extLst>
              </a:tr>
              <a:tr h="4386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SERVICIO AREAS PRIVADAS</a:t>
                      </a:r>
                      <a:endParaRPr lang="es-MX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MX" sz="27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252886"/>
                  </a:ext>
                </a:extLst>
              </a:tr>
              <a:tr h="4386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CUOTAS ADICIONALES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MX" sz="27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634627"/>
                  </a:ext>
                </a:extLst>
              </a:tr>
              <a:tr h="43864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rgbClr val="0E4DF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CUOTAS ADICIONALES DIVERSAS</a:t>
                      </a:r>
                      <a:endParaRPr lang="es-MX" sz="2700" b="1" kern="1200" dirty="0">
                        <a:solidFill>
                          <a:srgbClr val="0E4DF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176233"/>
                  </a:ext>
                </a:extLst>
              </a:tr>
              <a:tr h="43864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rgbClr val="0E4DFE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SEGURO AREAS COMUNES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175398"/>
                  </a:ext>
                </a:extLst>
              </a:tr>
              <a:tr h="4386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MANTENIMIENTO ADICIONAL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MX" sz="27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705991"/>
                  </a:ext>
                </a:extLst>
              </a:tr>
              <a:tr h="4386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PRODUCTOS FINANCIEROS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27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9391342"/>
                  </a:ext>
                </a:extLst>
              </a:tr>
              <a:tr h="4386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rgbClr val="0E4DF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DESCUENTOS POR PRONTO PAGO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s-MX" sz="2700" b="1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s-MX" sz="2700" b="1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2087359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0351CFCD-64AC-44AD-B174-145419877EDC}"/>
              </a:ext>
            </a:extLst>
          </p:cNvPr>
          <p:cNvSpPr txBox="1"/>
          <p:nvPr/>
        </p:nvSpPr>
        <p:spPr>
          <a:xfrm>
            <a:off x="786811" y="6460177"/>
            <a:ext cx="11172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*EN LOS RUBROS COLOR </a:t>
            </a:r>
            <a:r>
              <a:rPr lang="es-MX" sz="1100" dirty="0" smtClean="0"/>
              <a:t>AZUL </a:t>
            </a:r>
            <a:r>
              <a:rPr lang="es-MX" sz="1100" dirty="0"/>
              <a:t>EXISTE APORTACION PERO NO SE ANEXO PARA LA REPRESENTACION GRAFICA, PARA ACLARACIONES VEASE EL REPORTE DEL BALANCE DE ACTIVIDADES.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35338790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3239BFB-0DE0-4EFF-9B02-0206DFCE5E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9762680"/>
              </p:ext>
            </p:extLst>
          </p:nvPr>
        </p:nvGraphicFramePr>
        <p:xfrm>
          <a:off x="-317917" y="0"/>
          <a:ext cx="1146516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4303CD1-D8E1-481E-9953-45A83E8D5C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8712729"/>
              </p:ext>
            </p:extLst>
          </p:nvPr>
        </p:nvGraphicFramePr>
        <p:xfrm>
          <a:off x="7852230" y="1393371"/>
          <a:ext cx="4570466" cy="5058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98073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F65A364-8D0A-4791-8BE7-FC88BF183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931856"/>
              </p:ext>
            </p:extLst>
          </p:nvPr>
        </p:nvGraphicFramePr>
        <p:xfrm>
          <a:off x="703374" y="1200329"/>
          <a:ext cx="10881059" cy="4979014"/>
        </p:xfrm>
        <a:graphic>
          <a:graphicData uri="http://schemas.openxmlformats.org/drawingml/2006/table">
            <a:tbl>
              <a:tblPr firstRow="1" firstCol="1" bandRow="1"/>
              <a:tblGrid>
                <a:gridCol w="8384198">
                  <a:extLst>
                    <a:ext uri="{9D8B030D-6E8A-4147-A177-3AD203B41FA5}">
                      <a16:colId xmlns:a16="http://schemas.microsoft.com/office/drawing/2014/main" val="1505191764"/>
                    </a:ext>
                  </a:extLst>
                </a:gridCol>
                <a:gridCol w="2496861">
                  <a:extLst>
                    <a:ext uri="{9D8B030D-6E8A-4147-A177-3AD203B41FA5}">
                      <a16:colId xmlns:a16="http://schemas.microsoft.com/office/drawing/2014/main" val="2123519589"/>
                    </a:ext>
                  </a:extLst>
                </a:gridCol>
              </a:tblGrid>
              <a:tr h="4301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GASTOS DE ADMINISTRACIÓN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11.7</a:t>
                      </a:r>
                      <a:endParaRPr lang="es-MX" sz="2000" b="1" kern="1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541210"/>
                  </a:ext>
                </a:extLst>
              </a:tr>
              <a:tr h="373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GASTOS DE JARDINERÍA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30.5</a:t>
                      </a:r>
                      <a:endParaRPr lang="es-MX" sz="2000" b="1" kern="1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219995"/>
                  </a:ext>
                </a:extLst>
              </a:tr>
              <a:tr h="414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GASTOS DE VIGILANCIA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s-MX" sz="2000" b="1" kern="1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373079"/>
                  </a:ext>
                </a:extLst>
              </a:tr>
              <a:tr h="442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GASTOS DE MANTENIMIENTO DE ALBERCAS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13.7</a:t>
                      </a:r>
                      <a:endParaRPr lang="es-MX" sz="2000" b="1" kern="1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096291"/>
                  </a:ext>
                </a:extLst>
              </a:tr>
              <a:tr h="428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GASTOS GENERALES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7.5</a:t>
                      </a:r>
                      <a:endParaRPr lang="es-MX" sz="2000" b="1" kern="1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587440"/>
                  </a:ext>
                </a:extLst>
              </a:tr>
              <a:tr h="4286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GASTOS AREA COMUN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MX" sz="2000" b="1" kern="1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530157"/>
                  </a:ext>
                </a:extLst>
              </a:tr>
              <a:tr h="400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SEGURO DE AREAS COMUNES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MX" sz="2000" b="1" kern="1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900752"/>
                  </a:ext>
                </a:extLst>
              </a:tr>
              <a:tr h="400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SEGURO DE CASAS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MX" sz="2000" b="1" kern="1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2723577"/>
                  </a:ext>
                </a:extLst>
              </a:tr>
              <a:tr h="414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OTROS GASTOS EXTRAORDINARIOS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</a:t>
                      </a:r>
                      <a:endParaRPr lang="es-MX" sz="2000" b="1" kern="1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8626147"/>
                  </a:ext>
                </a:extLst>
              </a:tr>
              <a:tr h="414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CANCELACION DE CFDI INGRESOS POR DEMANDAS </a:t>
                      </a:r>
                      <a:r>
                        <a:rPr lang="es-MX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EJE</a:t>
                      </a:r>
                      <a:endParaRPr lang="es-MX" sz="2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798209"/>
                  </a:ext>
                </a:extLst>
              </a:tr>
              <a:tr h="414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GASTOS SISMO 19-09-2017</a:t>
                      </a:r>
                      <a:endParaRPr lang="es-MX" sz="2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2000" b="1" kern="1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49564"/>
                  </a:ext>
                </a:extLst>
              </a:tr>
              <a:tr h="414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GASTOS</a:t>
                      </a:r>
                      <a:r>
                        <a:rPr lang="es-MX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COVID-19</a:t>
                      </a:r>
                      <a:endParaRPr lang="es-MX" sz="2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2000" b="1" kern="1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499428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41FF39F-B5B6-420E-BC35-EA181382223A}"/>
              </a:ext>
            </a:extLst>
          </p:cNvPr>
          <p:cNvSpPr txBox="1"/>
          <p:nvPr/>
        </p:nvSpPr>
        <p:spPr>
          <a:xfrm>
            <a:off x="2422373" y="0"/>
            <a:ext cx="74430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latin typeface="Arial Black" panose="020B0A04020102020204" pitchFamily="34" charset="0"/>
              </a:rPr>
              <a:t>GASTOS   </a:t>
            </a:r>
          </a:p>
          <a:p>
            <a:pPr algn="ctr"/>
            <a:r>
              <a:rPr lang="es-ES" sz="3600" b="1" dirty="0" smtClean="0">
                <a:latin typeface="Arial Black" panose="020B0A04020102020204" pitchFamily="34" charset="0"/>
              </a:rPr>
              <a:t>SEGUNDO </a:t>
            </a:r>
            <a:r>
              <a:rPr lang="es-ES" sz="3600" b="1" dirty="0">
                <a:latin typeface="Arial Black" panose="020B0A04020102020204" pitchFamily="34" charset="0"/>
              </a:rPr>
              <a:t>TRIMESTRE  2020</a:t>
            </a:r>
          </a:p>
        </p:txBody>
      </p:sp>
    </p:spTree>
    <p:extLst>
      <p:ext uri="{BB962C8B-B14F-4D97-AF65-F5344CB8AC3E}">
        <p14:creationId xmlns:p14="http://schemas.microsoft.com/office/powerpoint/2010/main" val="10317913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CF72F3AF-B916-4026-9480-C6014F9F03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0999727"/>
              </p:ext>
            </p:extLst>
          </p:nvPr>
        </p:nvGraphicFramePr>
        <p:xfrm>
          <a:off x="1046922" y="104502"/>
          <a:ext cx="10825764" cy="6325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47452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99BB9020-EB0C-460D-9CAC-922520F8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7085880"/>
              </p:ext>
            </p:extLst>
          </p:nvPr>
        </p:nvGraphicFramePr>
        <p:xfrm>
          <a:off x="827989" y="1923480"/>
          <a:ext cx="6356581" cy="4236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2130297-736C-413D-871C-A05CBBCE5622}"/>
              </a:ext>
            </a:extLst>
          </p:cNvPr>
          <p:cNvSpPr txBox="1"/>
          <p:nvPr/>
        </p:nvSpPr>
        <p:spPr>
          <a:xfrm>
            <a:off x="2679214" y="159556"/>
            <a:ext cx="638187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dirty="0">
                <a:latin typeface="Arial Black" panose="020B0A04020102020204" pitchFamily="34" charset="0"/>
              </a:rPr>
              <a:t>BALANCE GENERAL</a:t>
            </a:r>
          </a:p>
          <a:p>
            <a:pPr algn="ctr"/>
            <a:r>
              <a:rPr lang="es-ES" sz="1600" dirty="0" smtClean="0"/>
              <a:t>AL 30 DE JUNIO </a:t>
            </a:r>
            <a:r>
              <a:rPr lang="es-ES" sz="1600" dirty="0"/>
              <a:t>DEL 2020</a:t>
            </a:r>
          </a:p>
          <a:p>
            <a:pPr algn="ctr"/>
            <a:r>
              <a:rPr lang="es-ES" sz="1600" dirty="0"/>
              <a:t>EN PORCENTAJES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CBFC36C-B4A8-4723-B4CE-9BADCA17E3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0723865"/>
              </p:ext>
            </p:extLst>
          </p:nvPr>
        </p:nvGraphicFramePr>
        <p:xfrm>
          <a:off x="6905718" y="1923479"/>
          <a:ext cx="4310743" cy="4236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382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820" y="2"/>
            <a:ext cx="7363179" cy="34036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03601"/>
            <a:ext cx="5994401" cy="33274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29500" y="2103968"/>
            <a:ext cx="3327400" cy="59266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809067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6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7186" y="1975945"/>
            <a:ext cx="6716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REPARACION DE</a:t>
            </a:r>
          </a:p>
          <a:p>
            <a:pPr algn="ctr"/>
            <a:r>
              <a:rPr lang="es-MX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FUGAS DE AGUA</a:t>
            </a:r>
            <a:endParaRPr lang="es-MX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68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91" y="0"/>
            <a:ext cx="4084109" cy="404706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3" y="0"/>
            <a:ext cx="3793068" cy="404706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58" y="4047067"/>
            <a:ext cx="8012643" cy="281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7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0"/>
            <a:ext cx="7048500" cy="369146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3691466"/>
            <a:ext cx="7048500" cy="316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7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854697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22571" y="232127"/>
            <a:ext cx="6801556" cy="633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6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2026</TotalTime>
  <Words>267</Words>
  <Application>Microsoft Office PowerPoint</Application>
  <PresentationFormat>Panorámica</PresentationFormat>
  <Paragraphs>101</Paragraphs>
  <Slides>44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0" baseType="lpstr">
      <vt:lpstr>Arial</vt:lpstr>
      <vt:lpstr>Arial Black</vt:lpstr>
      <vt:lpstr>Calibri</vt:lpstr>
      <vt:lpstr>Calibri Light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Acer</dc:creator>
  <cp:lastModifiedBy>erika jimenez rico</cp:lastModifiedBy>
  <cp:revision>166</cp:revision>
  <dcterms:created xsi:type="dcterms:W3CDTF">2019-04-30T23:24:35Z</dcterms:created>
  <dcterms:modified xsi:type="dcterms:W3CDTF">2020-11-11T16:33:05Z</dcterms:modified>
</cp:coreProperties>
</file>